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62" r:id="rId2"/>
    <p:sldId id="257" r:id="rId3"/>
    <p:sldId id="258" r:id="rId4"/>
    <p:sldId id="259" r:id="rId5"/>
    <p:sldId id="260" r:id="rId6"/>
    <p:sldId id="264" r:id="rId7"/>
    <p:sldId id="267" r:id="rId8"/>
    <p:sldId id="266" r:id="rId9"/>
    <p:sldId id="269" r:id="rId1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19ED7"/>
    <a:srgbClr val="8CC540"/>
    <a:srgbClr val="FFC914"/>
    <a:srgbClr val="EC1F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51721" autoAdjust="0"/>
  </p:normalViewPr>
  <p:slideViewPr>
    <p:cSldViewPr snapToGrid="0">
      <p:cViewPr varScale="1">
        <p:scale>
          <a:sx n="45" d="100"/>
          <a:sy n="45" d="100"/>
        </p:scale>
        <p:origin x="2126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772C56-D0B8-45E7-A615-7FBE8B31A4C0}" type="datetimeFigureOut">
              <a:rPr lang="nl-NL" smtClean="0"/>
              <a:t>23-5-2017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0E77B9-8119-4472-B74B-BFF1FC6CE29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96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/>
              <a:t>Opstarten</a:t>
            </a:r>
            <a:br>
              <a:rPr lang="nl-NL" dirty="0"/>
            </a:br>
            <a:r>
              <a:rPr lang="nl-NL" dirty="0"/>
              <a:t>Allereerst mogen jullie even de computers opstarten (het</a:t>
            </a:r>
            <a:r>
              <a:rPr lang="nl-NL" baseline="0" dirty="0"/>
              <a:t> scherm uit</a:t>
            </a:r>
            <a:r>
              <a:rPr lang="nl-NL" dirty="0"/>
              <a:t>) en vervolgens</a:t>
            </a:r>
            <a:r>
              <a:rPr lang="nl-NL" baseline="0" dirty="0"/>
              <a:t> even gaan staan (actieve houding).</a:t>
            </a:r>
            <a:br>
              <a:rPr lang="nl-NL" dirty="0"/>
            </a:br>
            <a:br>
              <a:rPr lang="nl-NL" dirty="0"/>
            </a:br>
            <a:r>
              <a:rPr lang="nl-NL" b="1" dirty="0"/>
              <a:t>Vraag1</a:t>
            </a:r>
            <a:br>
              <a:rPr lang="nl-NL" dirty="0"/>
            </a:br>
            <a:r>
              <a:rPr lang="nl-NL" dirty="0"/>
              <a:t>(Handen omhoog</a:t>
            </a:r>
            <a:r>
              <a:rPr lang="nl-NL" baseline="0" dirty="0"/>
              <a:t>) Wie van jullie denkt op dit moment een website te kunnen maken?</a:t>
            </a:r>
            <a:br>
              <a:rPr lang="nl-NL" baseline="0" dirty="0"/>
            </a:br>
            <a:br>
              <a:rPr lang="nl-NL" baseline="0" dirty="0"/>
            </a:br>
            <a:r>
              <a:rPr lang="nl-NL" b="1" baseline="0" dirty="0"/>
              <a:t>Vraag2</a:t>
            </a:r>
            <a:br>
              <a:rPr lang="nl-NL" dirty="0"/>
            </a:br>
            <a:r>
              <a:rPr lang="nl-NL" dirty="0"/>
              <a:t>(Leerling met hand</a:t>
            </a:r>
            <a:r>
              <a:rPr lang="nl-NL" baseline="0" dirty="0"/>
              <a:t> omhoog vragen) Hoe zou je dat aanpakken? </a:t>
            </a:r>
            <a:br>
              <a:rPr lang="nl-NL" baseline="0" dirty="0"/>
            </a:br>
            <a:r>
              <a:rPr lang="nl-NL" baseline="0" dirty="0"/>
              <a:t>(Geen handen) Dat is geen probleem. Volgende dia.</a:t>
            </a:r>
            <a:br>
              <a:rPr lang="nl-NL" baseline="0" dirty="0"/>
            </a:br>
            <a:br>
              <a:rPr lang="nl-NL" baseline="0" dirty="0"/>
            </a:b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0E77B9-8119-4472-B74B-BFF1FC6CE29A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777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/>
              <a:t>Leerdoel</a:t>
            </a:r>
            <a:br>
              <a:rPr lang="nl-NL" dirty="0"/>
            </a:br>
            <a:r>
              <a:rPr lang="nl-NL" dirty="0"/>
              <a:t>We gaan </a:t>
            </a:r>
            <a:r>
              <a:rPr lang="nl-NL" baseline="0" dirty="0"/>
              <a:t>vandaag leren hoe je websites kan maken EN we gaan leren waar je goed op moet letten om een degelijke website te maken.</a:t>
            </a:r>
            <a:br>
              <a:rPr lang="nl-NL" baseline="0" dirty="0"/>
            </a:br>
            <a:r>
              <a:rPr lang="nl-NL" baseline="0" dirty="0"/>
              <a:t>(Aan het einde van de les kunnen jullie als het goed is allemaal websites maken!)</a:t>
            </a:r>
            <a:br>
              <a:rPr lang="nl-NL" baseline="0" dirty="0"/>
            </a:br>
            <a:br>
              <a:rPr lang="nl-NL" baseline="0" dirty="0"/>
            </a:br>
            <a:r>
              <a:rPr lang="nl-NL" b="1" baseline="0" dirty="0"/>
              <a:t>Voorkennis</a:t>
            </a:r>
            <a:br>
              <a:rPr lang="nl-NL" baseline="0" dirty="0"/>
            </a:br>
            <a:r>
              <a:rPr lang="nl-NL" baseline="0" dirty="0"/>
              <a:t>Wie van jullie heeft een facebook account? (handen omhoog)</a:t>
            </a:r>
            <a:br>
              <a:rPr lang="nl-NL" baseline="0" dirty="0"/>
            </a:br>
            <a:r>
              <a:rPr lang="nl-NL" baseline="0" dirty="0"/>
              <a:t>Als je een facebook kan aanmaken dan kun je vast en zeker ook een eigen website maken! (enthousiasmeren)</a:t>
            </a:r>
            <a:br>
              <a:rPr lang="nl-NL" baseline="0" dirty="0"/>
            </a:br>
            <a:br>
              <a:rPr lang="nl-NL" baseline="0" dirty="0"/>
            </a:br>
            <a:r>
              <a:rPr lang="nl-NL" baseline="0" dirty="0"/>
              <a:t>We gaan daarom vandaag met </a:t>
            </a:r>
            <a:r>
              <a:rPr lang="nl-NL" baseline="0" dirty="0" err="1"/>
              <a:t>JouwWeb</a:t>
            </a:r>
            <a:r>
              <a:rPr lang="nl-NL" baseline="0" dirty="0"/>
              <a:t> werken. </a:t>
            </a:r>
            <a:br>
              <a:rPr lang="nl-NL" baseline="0" dirty="0"/>
            </a:br>
            <a:r>
              <a:rPr lang="nl-NL" baseline="0" dirty="0"/>
              <a:t>Met </a:t>
            </a:r>
            <a:r>
              <a:rPr lang="nl-NL" baseline="0" dirty="0" err="1"/>
              <a:t>JouwWeb</a:t>
            </a:r>
            <a:r>
              <a:rPr lang="nl-NL" baseline="0" dirty="0"/>
              <a:t> kun je door elementen te verslepen een website opbouwen.</a:t>
            </a:r>
            <a:br>
              <a:rPr lang="nl-NL" b="0" baseline="0" dirty="0"/>
            </a:br>
            <a:br>
              <a:rPr lang="nl-NL" b="0" baseline="0" dirty="0"/>
            </a:br>
            <a:r>
              <a:rPr lang="nl-NL" b="1" baseline="0" dirty="0"/>
              <a:t>Vraag</a:t>
            </a:r>
            <a:br>
              <a:rPr lang="nl-NL" b="1" baseline="0" dirty="0"/>
            </a:br>
            <a:r>
              <a:rPr lang="nl-NL" b="0" baseline="0" dirty="0"/>
              <a:t>Is er al iemand die weet wat voor website hij/zij wil maken? (Als je nog geen idee hebt denk dan even goed na)</a:t>
            </a:r>
            <a:br>
              <a:rPr lang="nl-NL" b="1" dirty="0"/>
            </a:br>
            <a:r>
              <a:rPr lang="nl-NL" baseline="0" dirty="0"/>
              <a:t>Wat zijn veel voorkomende website soorten?</a:t>
            </a:r>
            <a:br>
              <a:rPr lang="nl-NL" baseline="0" dirty="0"/>
            </a:br>
            <a:br>
              <a:rPr lang="nl-NL" baseline="0" dirty="0"/>
            </a:b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0E77B9-8119-4472-B74B-BFF1FC6CE29A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1363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baseline="0" dirty="0"/>
              <a:t>Website soorten</a:t>
            </a:r>
            <a:br>
              <a:rPr lang="nl-NL" b="1" baseline="0" dirty="0"/>
            </a:br>
            <a:r>
              <a:rPr lang="nl-NL" b="0" baseline="0" dirty="0"/>
              <a:t>Ik zal jullie even helpen met wat voorbeelden van veel voorkomende website soorten.</a:t>
            </a:r>
            <a:br>
              <a:rPr lang="nl-NL" b="0" baseline="0" dirty="0"/>
            </a:br>
            <a:r>
              <a:rPr lang="nl-NL" b="0" baseline="0" dirty="0"/>
              <a:t>(Na het laten zien van de voorbeelden de leerlingen om enkele voorbeelden vragen)</a:t>
            </a:r>
            <a:br>
              <a:rPr lang="nl-NL" baseline="0" dirty="0"/>
            </a:br>
            <a:br>
              <a:rPr lang="nl-NL" baseline="0" dirty="0"/>
            </a:br>
            <a:r>
              <a:rPr lang="nl-NL" b="1" baseline="0" dirty="0"/>
              <a:t>Onderneming website</a:t>
            </a:r>
            <a:r>
              <a:rPr lang="nl-NL" baseline="0" dirty="0"/>
              <a:t> </a:t>
            </a:r>
            <a:br>
              <a:rPr lang="nl-NL" baseline="0" dirty="0"/>
            </a:br>
            <a:r>
              <a:rPr lang="nl-NL" baseline="0" dirty="0"/>
              <a:t>Vaak zijn dit webshops of reclame/promotie pagina’s voor een dienst of product.</a:t>
            </a:r>
            <a:br>
              <a:rPr lang="nl-NL" baseline="0" dirty="0"/>
            </a:br>
            <a:r>
              <a:rPr lang="nl-NL" baseline="0" dirty="0"/>
              <a:t>Bijvoorbeeld: kleding webshop of de website van een rijschool.</a:t>
            </a:r>
            <a:br>
              <a:rPr lang="nl-NL" baseline="0" dirty="0"/>
            </a:br>
            <a:br>
              <a:rPr lang="nl-NL" baseline="0" dirty="0"/>
            </a:br>
            <a:r>
              <a:rPr lang="nl-NL" b="1" baseline="0" dirty="0"/>
              <a:t>Doel</a:t>
            </a:r>
            <a:r>
              <a:rPr lang="nl-NL" baseline="0" dirty="0"/>
              <a:t>: Een dienst of product verkopen.</a:t>
            </a:r>
            <a:br>
              <a:rPr lang="nl-NL" baseline="0" dirty="0"/>
            </a:br>
            <a:br>
              <a:rPr lang="nl-NL" baseline="0" dirty="0"/>
            </a:br>
            <a:r>
              <a:rPr lang="nl-NL" b="1" baseline="0" dirty="0"/>
              <a:t>Afbeelding 1, 2, 3 en 4</a:t>
            </a:r>
            <a:br>
              <a:rPr lang="nl-NL" baseline="0" dirty="0"/>
            </a:br>
            <a:r>
              <a:rPr lang="nl-NL" baseline="0" dirty="0"/>
              <a:t>Bijna iedere website bestaat uit meerdere pagina’s bij een webshop werk je vaak stapsgewijs naar de producten toe.</a:t>
            </a:r>
            <a:br>
              <a:rPr lang="nl-NL" baseline="0" dirty="0"/>
            </a:br>
            <a:br>
              <a:rPr lang="nl-NL" baseline="0" dirty="0"/>
            </a:br>
            <a:r>
              <a:rPr lang="nl-NL" b="1" baseline="0" dirty="0"/>
              <a:t>Afbeelding 5</a:t>
            </a:r>
            <a:br>
              <a:rPr lang="nl-NL" baseline="0" dirty="0"/>
            </a:br>
            <a:r>
              <a:rPr lang="nl-NL" baseline="0" dirty="0"/>
              <a:t>Of de website van een rijschool waarmee de rijschool hoopt nieuwe klanten te vinden, soort reclame/promotie.</a:t>
            </a:r>
            <a:br>
              <a:rPr lang="nl-NL" baseline="0" dirty="0"/>
            </a:br>
            <a:br>
              <a:rPr lang="nl-NL" baseline="0" dirty="0"/>
            </a:br>
            <a:r>
              <a:rPr lang="nl-NL" b="1" baseline="0" dirty="0"/>
              <a:t>Afbeelding 6 en 7</a:t>
            </a:r>
            <a:br>
              <a:rPr lang="nl-NL" baseline="0" dirty="0"/>
            </a:br>
            <a:r>
              <a:rPr lang="nl-NL" baseline="0" dirty="0"/>
              <a:t>De website van een student die een webshop heeft opgezet om </a:t>
            </a:r>
            <a:r>
              <a:rPr lang="nl-NL" baseline="0" dirty="0" err="1"/>
              <a:t>unicorn</a:t>
            </a:r>
            <a:r>
              <a:rPr lang="nl-NL" baseline="0" dirty="0"/>
              <a:t> spullen te verkopen (je kan dus een webshop voor allerlei dingen maken).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0E77B9-8119-4472-B74B-BFF1FC6CE29A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7521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baseline="0" dirty="0"/>
              <a:t>Portfolio website</a:t>
            </a:r>
            <a:r>
              <a:rPr lang="nl-NL" baseline="0" dirty="0"/>
              <a:t>: Bedoeld om kunst of gemaakte (school)opdrachten, werk en vaardigheden (werk en ervaring) tentoon te stellen. Vaak zijn dit websites met veel beeldmateriaal (afbeeldingen, video’s, slideshows). </a:t>
            </a:r>
            <a:br>
              <a:rPr lang="nl-NL" baseline="0" dirty="0"/>
            </a:br>
            <a:br>
              <a:rPr lang="nl-NL" baseline="0" dirty="0"/>
            </a:br>
            <a:r>
              <a:rPr lang="nl-NL" b="1" baseline="0" dirty="0"/>
              <a:t>Doel</a:t>
            </a:r>
            <a:r>
              <a:rPr lang="nl-NL" baseline="0" dirty="0"/>
              <a:t>: Werk en ervaring delen.</a:t>
            </a:r>
            <a:br>
              <a:rPr lang="nl-NL" baseline="0" dirty="0"/>
            </a:br>
            <a:br>
              <a:rPr lang="nl-NL" baseline="0" dirty="0"/>
            </a:br>
            <a:r>
              <a:rPr lang="nl-NL" b="1" baseline="0" dirty="0"/>
              <a:t>Afbeelding 1 en 2</a:t>
            </a:r>
            <a:br>
              <a:rPr lang="nl-NL" baseline="0" dirty="0"/>
            </a:br>
            <a:r>
              <a:rPr lang="nl-NL" baseline="0" dirty="0"/>
              <a:t>Hier laat iemand ontworpen/kunst producten zien niet om deze direct te verkopen maar om de vaardigheid te laten zien.</a:t>
            </a:r>
            <a:br>
              <a:rPr lang="nl-NL" baseline="0" dirty="0"/>
            </a:br>
            <a:br>
              <a:rPr lang="nl-NL" baseline="0" dirty="0"/>
            </a:br>
            <a:r>
              <a:rPr lang="nl-NL" b="1" baseline="0" dirty="0"/>
              <a:t>Afbeelding 3 </a:t>
            </a:r>
            <a:br>
              <a:rPr lang="nl-NL" baseline="0" dirty="0"/>
            </a:br>
            <a:r>
              <a:rPr lang="nl-NL" baseline="0" dirty="0"/>
              <a:t>Een architect die zijn gemaakte projecten laat zien.</a:t>
            </a:r>
            <a:br>
              <a:rPr lang="nl-NL" baseline="0" dirty="0"/>
            </a:br>
            <a:br>
              <a:rPr lang="nl-NL" baseline="0" dirty="0"/>
            </a:br>
            <a:r>
              <a:rPr lang="nl-NL" b="1" baseline="0" dirty="0"/>
              <a:t>Afbeelding 4 en 5</a:t>
            </a:r>
            <a:br>
              <a:rPr lang="nl-NL" baseline="0" dirty="0"/>
            </a:br>
            <a:r>
              <a:rPr lang="nl-NL" baseline="0" dirty="0"/>
              <a:t>Of een artiest die zijn muziek wil delen met de wereld.</a:t>
            </a:r>
            <a:br>
              <a:rPr lang="nl-NL" baseline="0" dirty="0"/>
            </a:b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0E77B9-8119-4472-B74B-BFF1FC6CE29A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224901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baseline="0" dirty="0"/>
              <a:t>Informatie website</a:t>
            </a:r>
            <a:r>
              <a:rPr lang="nl-NL" baseline="0" dirty="0"/>
              <a:t>: Vaak zijn dit blogs, verslagen, presentaties, informatie pagina’s (b.v. </a:t>
            </a:r>
            <a:r>
              <a:rPr lang="nl-NL" baseline="0" dirty="0" err="1"/>
              <a:t>wikipedia</a:t>
            </a:r>
            <a:r>
              <a:rPr lang="nl-NL" baseline="0" dirty="0"/>
              <a:t>) of nieuws sites.</a:t>
            </a:r>
            <a:br>
              <a:rPr lang="nl-NL" baseline="0" dirty="0"/>
            </a:br>
            <a:br>
              <a:rPr lang="nl-NL" baseline="0" dirty="0"/>
            </a:br>
            <a:r>
              <a:rPr lang="nl-NL" b="1" baseline="0" dirty="0"/>
              <a:t>Doel</a:t>
            </a:r>
            <a:r>
              <a:rPr lang="nl-NL" baseline="0" dirty="0"/>
              <a:t>: Kennis of nieuws delen.</a:t>
            </a:r>
            <a:br>
              <a:rPr lang="nl-NL" baseline="0" dirty="0"/>
            </a:br>
            <a:br>
              <a:rPr lang="nl-NL" baseline="0" dirty="0"/>
            </a:br>
            <a:r>
              <a:rPr lang="nl-NL" b="1" baseline="0" dirty="0"/>
              <a:t>Afbeelding 1</a:t>
            </a:r>
            <a:br>
              <a:rPr lang="nl-NL" baseline="0" dirty="0"/>
            </a:br>
            <a:r>
              <a:rPr lang="nl-NL" baseline="0" dirty="0"/>
              <a:t>Bijvoorbeeld: een pagina van een sport, sporter of sportclub.</a:t>
            </a:r>
            <a:br>
              <a:rPr lang="nl-NL" baseline="0" dirty="0"/>
            </a:br>
            <a:br>
              <a:rPr lang="nl-NL" baseline="0" dirty="0"/>
            </a:br>
            <a:r>
              <a:rPr lang="nl-NL" b="1" baseline="0" dirty="0"/>
              <a:t>Afbeelding 2 en 3</a:t>
            </a:r>
            <a:br>
              <a:rPr lang="nl-NL" b="1" baseline="0" dirty="0"/>
            </a:br>
            <a:r>
              <a:rPr lang="nl-NL" b="0" baseline="0" dirty="0"/>
              <a:t>Blogs, bijvoorbeeld over mode of lekkere gerechten.</a:t>
            </a:r>
            <a:br>
              <a:rPr lang="nl-NL" b="0" baseline="0" dirty="0"/>
            </a:br>
            <a:br>
              <a:rPr lang="nl-NL" b="0" baseline="0" dirty="0"/>
            </a:br>
            <a:r>
              <a:rPr lang="nl-NL" b="1" baseline="0" dirty="0"/>
              <a:t>Afbeelding 4</a:t>
            </a:r>
            <a:br>
              <a:rPr lang="nl-NL" b="0" baseline="0" dirty="0"/>
            </a:br>
            <a:r>
              <a:rPr lang="nl-NL" b="0" baseline="0" dirty="0"/>
              <a:t>Een informatieve website over gezond eten met een artikel pagina over de effecten van suiker.</a:t>
            </a:r>
            <a:br>
              <a:rPr lang="nl-NL" b="0" baseline="0" dirty="0"/>
            </a:br>
            <a:r>
              <a:rPr lang="nl-NL" b="0" baseline="0" dirty="0"/>
              <a:t>(Deze pagina is ook een onderneming en portfolio(recepten) soms zijn combinaties dus mogelijk)</a:t>
            </a:r>
            <a:br>
              <a:rPr lang="nl-NL" b="0" baseline="0" dirty="0"/>
            </a:br>
            <a:br>
              <a:rPr lang="nl-NL" b="0" baseline="0" dirty="0"/>
            </a:br>
            <a:r>
              <a:rPr lang="nl-NL" b="1" baseline="0" dirty="0"/>
              <a:t>Samenvattend</a:t>
            </a:r>
            <a:br>
              <a:rPr lang="nl-NL" baseline="0" dirty="0"/>
            </a:br>
            <a:r>
              <a:rPr lang="nl-NL" baseline="0" dirty="0"/>
              <a:t>-Je kunt dus uit een van de volgende website vormen kiezen: Onderneming, portfolio of Informatieve website.</a:t>
            </a:r>
            <a:br>
              <a:rPr lang="nl-NL" baseline="0" dirty="0"/>
            </a:br>
            <a:r>
              <a:rPr lang="nl-NL" baseline="0" dirty="0"/>
              <a:t>-Mocht je een ander idee hebben kan dat natuurlijk ook.</a:t>
            </a:r>
            <a:br>
              <a:rPr lang="nl-NL" baseline="0" dirty="0"/>
            </a:br>
            <a:r>
              <a:rPr lang="nl-NL" baseline="0" dirty="0"/>
              <a:t>-Mocht je nog geen idee hebben wat voor site je wil maken, dan kun je een simpele oefen pagina maken.</a:t>
            </a:r>
            <a:br>
              <a:rPr lang="nl-NL" baseline="0" dirty="0"/>
            </a:br>
            <a:r>
              <a:rPr lang="nl-NL" baseline="0" dirty="0"/>
              <a:t>(Zijn hier nog vragen over?)</a:t>
            </a:r>
            <a:br>
              <a:rPr lang="nl-NL" b="0" baseline="0" dirty="0"/>
            </a:br>
            <a:br>
              <a:rPr lang="nl-NL" b="0" baseline="0" dirty="0"/>
            </a:br>
            <a:br>
              <a:rPr lang="nl-NL" b="0" baseline="0" dirty="0"/>
            </a:b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0E77B9-8119-4472-B74B-BFF1FC6CE29A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54336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i="1" u="sng" baseline="0" dirty="0"/>
              <a:t>(Belangrijk) </a:t>
            </a:r>
            <a:r>
              <a:rPr lang="nl-NL" i="1" u="sng" baseline="0" dirty="0"/>
              <a:t>benadruk dat de leerlingen voor ieder onderdeel/opdracht even terug kijken naar de lespagina zodat ze precies weten wat ze moeten doen (zie afbeelding).</a:t>
            </a:r>
            <a:br>
              <a:rPr lang="nl-NL" i="1" u="sng" baseline="0" dirty="0"/>
            </a:br>
            <a:br>
              <a:rPr lang="nl-NL" i="1" u="sng" baseline="0" dirty="0"/>
            </a:br>
            <a:r>
              <a:rPr lang="nl-NL" i="1" u="sng" baseline="0" dirty="0"/>
              <a:t>Kortom ze moeten telkens heen en weer tussen de opdrachten pagina en pagina met de </a:t>
            </a:r>
            <a:r>
              <a:rPr lang="nl-NL" i="1" u="sng" baseline="0" dirty="0" err="1"/>
              <a:t>JouwWeb</a:t>
            </a:r>
            <a:r>
              <a:rPr lang="nl-NL" i="1" u="sng" baseline="0" dirty="0"/>
              <a:t> website.</a:t>
            </a:r>
            <a:br>
              <a:rPr lang="nl-NL" i="1" u="sng" baseline="0" dirty="0"/>
            </a:br>
            <a:br>
              <a:rPr lang="nl-NL" baseline="0" dirty="0"/>
            </a:br>
            <a:r>
              <a:rPr lang="nl-NL" baseline="0" dirty="0"/>
              <a:t>-Jullie volgen dadelijk de instructies op de lespagina om een website te maken.</a:t>
            </a:r>
            <a:br>
              <a:rPr lang="nl-NL" baseline="0" dirty="0"/>
            </a:br>
            <a:r>
              <a:rPr lang="nl-NL" baseline="0" dirty="0"/>
              <a:t>-Maak de opdrachten en lees de tips die onder de instructies staan.</a:t>
            </a:r>
            <a:br>
              <a:rPr lang="nl-NL" baseline="0" dirty="0"/>
            </a:br>
            <a:r>
              <a:rPr lang="nl-NL" baseline="0" dirty="0"/>
              <a:t>-Je hebt ongeveer 5 minuten per hoofdstuk/onderwerp.</a:t>
            </a:r>
            <a:br>
              <a:rPr lang="nl-NL" baseline="0" dirty="0"/>
            </a:br>
            <a:r>
              <a:rPr lang="nl-NL" baseline="0" dirty="0"/>
              <a:t>-Aan het einde van de les mogen een paar van jullie laten zien wat je gemaakt hebt.</a:t>
            </a:r>
            <a:br>
              <a:rPr lang="nl-NL" baseline="0" dirty="0"/>
            </a:br>
            <a:br>
              <a:rPr lang="nl-NL" baseline="0" dirty="0"/>
            </a:br>
            <a:br>
              <a:rPr lang="nl-NL" baseline="0" dirty="0"/>
            </a:b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0E77B9-8119-4472-B74B-BFF1FC6CE29A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92011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baseline="0" dirty="0"/>
              <a:t>Starten met de instructies</a:t>
            </a:r>
            <a:br>
              <a:rPr lang="nl-NL" b="1" baseline="0" dirty="0"/>
            </a:br>
            <a:r>
              <a:rPr lang="nl-NL" b="0" baseline="0" dirty="0"/>
              <a:t>Laat klassikaal de (</a:t>
            </a:r>
            <a:r>
              <a:rPr lang="nl-NL" baseline="0" dirty="0"/>
              <a:t>school.jouwweb.nl) les pagina zien. (hier staan de opdrachten)</a:t>
            </a:r>
          </a:p>
          <a:p>
            <a:r>
              <a:rPr lang="nl-NL" b="0" baseline="0" dirty="0"/>
              <a:t>Laat klassikaal de (</a:t>
            </a:r>
            <a:r>
              <a:rPr lang="nl-NL" baseline="0" dirty="0"/>
              <a:t>www.jouwweb.nl/?ref=school) pagina zien. (hier worden ze uitgevoerd)</a:t>
            </a:r>
            <a:br>
              <a:rPr lang="nl-NL" baseline="0" dirty="0"/>
            </a:br>
            <a:r>
              <a:rPr lang="nl-NL" baseline="0" dirty="0"/>
              <a:t>Kijk na het uitvoeren van een opdracht eerst naar de volgende instructie voordat je verder gaat.</a:t>
            </a:r>
          </a:p>
          <a:p>
            <a:br>
              <a:rPr lang="nl-NL" baseline="0" dirty="0"/>
            </a:br>
            <a:r>
              <a:rPr lang="nl-NL" baseline="0" dirty="0"/>
              <a:t>Nog vragen?</a:t>
            </a:r>
            <a:br>
              <a:rPr lang="nl-NL" baseline="0" dirty="0"/>
            </a:br>
            <a:r>
              <a:rPr lang="nl-NL" baseline="0" dirty="0"/>
              <a:t>Klaar voor de start?</a:t>
            </a:r>
            <a:br>
              <a:rPr lang="nl-NL" b="0" baseline="0"/>
            </a:br>
            <a:br>
              <a:rPr lang="nl-NL" baseline="0" dirty="0"/>
            </a:br>
            <a:r>
              <a:rPr lang="nl-NL" b="1" baseline="0" dirty="0"/>
              <a:t>Voor de docent</a:t>
            </a:r>
            <a:br>
              <a:rPr lang="nl-NL" baseline="0" dirty="0"/>
            </a:br>
            <a:r>
              <a:rPr lang="nl-NL" baseline="0" dirty="0"/>
              <a:t>*Vraag vlak voor de evaluatie van de les aan drie leerlingen om de </a:t>
            </a:r>
            <a:r>
              <a:rPr lang="nl-NL" baseline="0" dirty="0" err="1"/>
              <a:t>url</a:t>
            </a:r>
            <a:r>
              <a:rPr lang="nl-NL" baseline="0" dirty="0"/>
              <a:t> van hun (</a:t>
            </a:r>
            <a:r>
              <a:rPr lang="nl-NL" u="sng" baseline="0" dirty="0"/>
              <a:t>gepubliceerde</a:t>
            </a:r>
            <a:r>
              <a:rPr lang="nl-NL" baseline="0" dirty="0"/>
              <a:t>) pagina om de website klassikaal te kunnen presenteren en bespreken. </a:t>
            </a:r>
            <a:br>
              <a:rPr lang="nl-NL" baseline="0" dirty="0"/>
            </a:b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0E77B9-8119-4472-B74B-BFF1FC6CE29A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16991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="1" baseline="0" dirty="0"/>
              <a:t>EINDE VAN DE LES</a:t>
            </a:r>
            <a:br>
              <a:rPr lang="nl-NL" b="1" baseline="0" dirty="0"/>
            </a:br>
            <a:r>
              <a:rPr lang="nl-NL" b="0" baseline="0" dirty="0"/>
              <a:t>-De schermen mogen weer even uit en jullie mogen weer even gaan staan.</a:t>
            </a:r>
            <a:br>
              <a:rPr lang="nl-NL" b="1" baseline="0" dirty="0"/>
            </a:br>
            <a:r>
              <a:rPr lang="nl-NL" b="0" baseline="0" dirty="0"/>
              <a:t>-Wie hebben er alle instructies doorlopen, handen omhoog? </a:t>
            </a:r>
            <a:br>
              <a:rPr lang="nl-NL" b="0" baseline="0" dirty="0"/>
            </a:br>
            <a:r>
              <a:rPr lang="nl-NL" b="0" baseline="0" dirty="0">
                <a:solidFill>
                  <a:srgbClr val="FF0000"/>
                </a:solidFill>
              </a:rPr>
              <a:t>(bedoeld om te testen of de les langer of korter had moet duren)</a:t>
            </a:r>
            <a:br>
              <a:rPr lang="nl-NL" b="0" baseline="0" dirty="0"/>
            </a:br>
            <a:r>
              <a:rPr lang="nl-NL" b="0" baseline="0" dirty="0"/>
              <a:t>-Wie denkt er nu allemaal een website te kunnen maken (</a:t>
            </a:r>
            <a:r>
              <a:rPr lang="nl-NL" b="1" baseline="0" dirty="0"/>
              <a:t>leerdoel 1 behaald</a:t>
            </a:r>
            <a:r>
              <a:rPr lang="nl-NL" b="0" baseline="0" dirty="0"/>
              <a:t>)?</a:t>
            </a:r>
            <a:br>
              <a:rPr lang="nl-NL" b="1" baseline="0" dirty="0"/>
            </a:br>
            <a:endParaRPr lang="nl-NL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nl-NL" b="0" baseline="0" dirty="0"/>
            </a:br>
            <a:r>
              <a:rPr lang="nl-NL" b="1" baseline="0" dirty="0"/>
              <a:t>Bespreek een aantal websites.</a:t>
            </a:r>
            <a:br>
              <a:rPr lang="nl-NL" b="1" baseline="0" dirty="0"/>
            </a:br>
            <a:r>
              <a:rPr lang="nl-NL" b="0" baseline="0" dirty="0"/>
              <a:t>-Bespreek klassikaal een aantal (3) van de websites met de leerlingen (</a:t>
            </a:r>
            <a:r>
              <a:rPr lang="nl-NL" b="1" baseline="0" dirty="0"/>
              <a:t>Leerdoel 2</a:t>
            </a:r>
            <a:r>
              <a:rPr lang="nl-NL" b="0" baseline="0" dirty="0"/>
              <a:t>). </a:t>
            </a:r>
            <a:br>
              <a:rPr lang="nl-NL" b="0" baseline="0" dirty="0"/>
            </a:br>
            <a:r>
              <a:rPr lang="nl-NL" b="0" baseline="0" dirty="0"/>
              <a:t>-Presenteer deze websites via het presentatie scherm.</a:t>
            </a:r>
            <a:br>
              <a:rPr lang="nl-NL" b="0" baseline="0" dirty="0"/>
            </a:br>
            <a:r>
              <a:rPr lang="nl-NL" b="0" baseline="0" dirty="0"/>
              <a:t>(Gebruik de feedback uit de docentenhandleiding om tips/tops te geven en betrek andere leerlingen bij het geven van tips/tops). </a:t>
            </a:r>
            <a:br>
              <a:rPr lang="nl-NL" b="0" baseline="0" dirty="0"/>
            </a:br>
            <a:r>
              <a:rPr lang="nl-NL" b="0" baseline="0" dirty="0"/>
              <a:t>-Vraag wat voor soort website het is (een onderneming, portfolio of informatieve website?).</a:t>
            </a:r>
            <a:br>
              <a:rPr lang="nl-NL" b="0" baseline="0" dirty="0"/>
            </a:br>
            <a:r>
              <a:rPr lang="nl-NL" b="0" baseline="0" dirty="0"/>
              <a:t>-Wat is het doel van de website?</a:t>
            </a:r>
            <a:br>
              <a:rPr lang="nl-NL" b="0" baseline="0" dirty="0"/>
            </a:br>
            <a:br>
              <a:rPr lang="nl-NL" b="1" baseline="0" dirty="0"/>
            </a:br>
            <a:r>
              <a:rPr lang="nl-NL" b="1" baseline="0" dirty="0"/>
              <a:t>In het vervolg</a:t>
            </a:r>
            <a:br>
              <a:rPr lang="nl-NL" baseline="0" dirty="0"/>
            </a:br>
            <a:r>
              <a:rPr lang="nl-NL" baseline="0" dirty="0"/>
              <a:t>Nu jullie geoefend hebben met </a:t>
            </a:r>
            <a:r>
              <a:rPr lang="nl-NL" baseline="0" dirty="0" err="1"/>
              <a:t>JouwWeb</a:t>
            </a:r>
            <a:r>
              <a:rPr lang="nl-NL" baseline="0" dirty="0"/>
              <a:t> kun je er in het vervolg aan denken om </a:t>
            </a:r>
            <a:r>
              <a:rPr lang="nl-NL" baseline="0" dirty="0" err="1"/>
              <a:t>JouwWeb</a:t>
            </a:r>
            <a:r>
              <a:rPr lang="nl-NL" baseline="0" dirty="0"/>
              <a:t> te gebruiken voor:</a:t>
            </a:r>
            <a:br>
              <a:rPr lang="nl-NL" baseline="0" dirty="0"/>
            </a:br>
            <a:br>
              <a:rPr lang="nl-NL" baseline="0" dirty="0"/>
            </a:br>
            <a:r>
              <a:rPr lang="nl-NL" b="1" baseline="0" dirty="0"/>
              <a:t>Afbeelding 1, 2 en 3</a:t>
            </a:r>
            <a:br>
              <a:rPr lang="nl-NL" baseline="0" dirty="0"/>
            </a:br>
            <a:r>
              <a:rPr lang="nl-NL" baseline="0" dirty="0"/>
              <a:t>-Verslagen (Met de verschillende hoofdstukken in het menu)</a:t>
            </a:r>
            <a:br>
              <a:rPr lang="nl-NL" baseline="0" dirty="0"/>
            </a:br>
            <a:r>
              <a:rPr lang="nl-NL" baseline="0" dirty="0"/>
              <a:t>-Presentaties (Pagina’s met afbeeldingen en video’s)</a:t>
            </a:r>
            <a:br>
              <a:rPr lang="nl-NL" baseline="0" dirty="0"/>
            </a:br>
            <a:r>
              <a:rPr lang="nl-NL" baseline="0" dirty="0"/>
              <a:t>-Portfolio (Met verschillende leerjaren in het menu)</a:t>
            </a:r>
            <a:br>
              <a:rPr lang="nl-NL" baseline="0" dirty="0"/>
            </a:br>
            <a:r>
              <a:rPr lang="nl-NL" baseline="0" dirty="0"/>
              <a:t>-Of misschien zelfs voor een eigen onderneming/bedrijf.</a:t>
            </a:r>
            <a:br>
              <a:rPr lang="nl-NL" baseline="0" dirty="0"/>
            </a:br>
            <a:br>
              <a:rPr lang="nl-NL" baseline="0" dirty="0"/>
            </a:br>
            <a:br>
              <a:rPr lang="nl-NL" baseline="0" dirty="0"/>
            </a:br>
            <a:br>
              <a:rPr lang="nl-NL" baseline="0" dirty="0"/>
            </a:b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0E77B9-8119-4472-B74B-BFF1FC6CE29A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662767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baseline="0" dirty="0"/>
              <a:t>Starten met de instructies</a:t>
            </a:r>
            <a:br>
              <a:rPr lang="nl-NL" b="1" baseline="0" dirty="0"/>
            </a:br>
            <a:r>
              <a:rPr lang="nl-NL" b="0" baseline="0" dirty="0"/>
              <a:t>Later verder werken of een nieuwe website maken dat kan met het account dat je hebt aangemaakt.</a:t>
            </a:r>
            <a:br>
              <a:rPr lang="nl-NL" b="0" baseline="0" dirty="0"/>
            </a:br>
            <a:r>
              <a:rPr lang="nl-NL" b="0" baseline="0" dirty="0"/>
              <a:t>Ga naar via de </a:t>
            </a:r>
            <a:r>
              <a:rPr lang="nl-NL" baseline="0" dirty="0"/>
              <a:t>https://www.jouwweb.nl/?ref=school om in te loggen en verder te werken waar je gebleven was.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0E77B9-8119-4472-B74B-BFF1FC6CE29A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84883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96439-5F76-4C63-BF85-57F82515A9B3}" type="datetimeFigureOut">
              <a:rPr lang="nl-NL" smtClean="0"/>
              <a:t>23-5-2017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F12DA-233A-441E-94E3-39F65CAF92F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0384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96439-5F76-4C63-BF85-57F82515A9B3}" type="datetimeFigureOut">
              <a:rPr lang="nl-NL" smtClean="0"/>
              <a:t>23-5-2017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F12DA-233A-441E-94E3-39F65CAF92F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1935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96439-5F76-4C63-BF85-57F82515A9B3}" type="datetimeFigureOut">
              <a:rPr lang="nl-NL" smtClean="0"/>
              <a:t>23-5-2017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F12DA-233A-441E-94E3-39F65CAF92F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9762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96439-5F76-4C63-BF85-57F82515A9B3}" type="datetimeFigureOut">
              <a:rPr lang="nl-NL" smtClean="0"/>
              <a:t>23-5-2017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F12DA-233A-441E-94E3-39F65CAF92F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1532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96439-5F76-4C63-BF85-57F82515A9B3}" type="datetimeFigureOut">
              <a:rPr lang="nl-NL" smtClean="0"/>
              <a:t>23-5-2017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F12DA-233A-441E-94E3-39F65CAF92F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997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96439-5F76-4C63-BF85-57F82515A9B3}" type="datetimeFigureOut">
              <a:rPr lang="nl-NL" smtClean="0"/>
              <a:t>23-5-2017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F12DA-233A-441E-94E3-39F65CAF92F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31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96439-5F76-4C63-BF85-57F82515A9B3}" type="datetimeFigureOut">
              <a:rPr lang="nl-NL" smtClean="0"/>
              <a:t>23-5-2017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F12DA-233A-441E-94E3-39F65CAF92F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7641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96439-5F76-4C63-BF85-57F82515A9B3}" type="datetimeFigureOut">
              <a:rPr lang="nl-NL" smtClean="0"/>
              <a:t>23-5-2017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F12DA-233A-441E-94E3-39F65CAF92F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9055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96439-5F76-4C63-BF85-57F82515A9B3}" type="datetimeFigureOut">
              <a:rPr lang="nl-NL" smtClean="0"/>
              <a:t>23-5-2017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F12DA-233A-441E-94E3-39F65CAF92F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8495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96439-5F76-4C63-BF85-57F82515A9B3}" type="datetimeFigureOut">
              <a:rPr lang="nl-NL" smtClean="0"/>
              <a:t>23-5-2017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F12DA-233A-441E-94E3-39F65CAF92F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20188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96439-5F76-4C63-BF85-57F82515A9B3}" type="datetimeFigureOut">
              <a:rPr lang="nl-NL" smtClean="0"/>
              <a:t>23-5-2017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F12DA-233A-441E-94E3-39F65CAF92F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0613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896439-5F76-4C63-BF85-57F82515A9B3}" type="datetimeFigureOut">
              <a:rPr lang="nl-NL" smtClean="0"/>
              <a:t>23-5-2017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1F12DA-233A-441E-94E3-39F65CAF92F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63603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hyperlink" Target="http://temp-zaqqfazwdcerggupcqor.jouwweb.nl/mannen/shirts/shirts-korte-mouwen" TargetMode="External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hyperlink" Target="https://www.robertkuperles.nl/" TargetMode="External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hyperlink" Target="http://temp-zaqqfazwdcerggupcqor.jouwweb.nl/" TargetMode="External"/><Relationship Id="rId9" Type="http://schemas.openxmlformats.org/officeDocument/2006/relationships/hyperlink" Target="https://www.ayleenfashionbeauty.nl/" TargetMode="External"/><Relationship Id="rId1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simonbuijze.nl/portfolio" TargetMode="External"/><Relationship Id="rId5" Type="http://schemas.openxmlformats.org/officeDocument/2006/relationships/image" Target="../media/image11.png"/><Relationship Id="rId4" Type="http://schemas.openxmlformats.org/officeDocument/2006/relationships/hyperlink" Target="https://www.simonbuijze.nl/" TargetMode="External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letsblogsome.jouwweb.nl/food-posts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streetstyleonline.nl/blog/205051_fashionista-s-aan-het-woord-sooff" TargetMode="External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openxmlformats.org/officeDocument/2006/relationships/hyperlink" Target="https://www.puur-eten-leven.nl/" TargetMode="External"/><Relationship Id="rId4" Type="http://schemas.openxmlformats.org/officeDocument/2006/relationships/hyperlink" Target="https://www.boyvanwest.nl/" TargetMode="External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hyperlink" Target="https://www.jouwweb.nl/?ref=school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hyperlink" Target="school.jouwweb.nl" TargetMode="External"/><Relationship Id="rId5" Type="http://schemas.openxmlformats.org/officeDocument/2006/relationships/image" Target="../media/image21.png"/><Relationship Id="rId4" Type="http://schemas.openxmlformats.org/officeDocument/2006/relationships/hyperlink" Target="https://tgaray.github.io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png"/><Relationship Id="rId7" Type="http://schemas.openxmlformats.org/officeDocument/2006/relationships/hyperlink" Target="http://i-dejong.jouwweb.nl/kunstversla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hyperlink" Target="http://dionnebuitendijk.jouwweb.nl/" TargetMode="External"/><Relationship Id="rId10" Type="http://schemas.openxmlformats.org/officeDocument/2006/relationships/image" Target="../media/image24.png"/><Relationship Id="rId4" Type="http://schemas.openxmlformats.org/officeDocument/2006/relationships/image" Target="../media/image2.png"/><Relationship Id="rId9" Type="http://schemas.openxmlformats.org/officeDocument/2006/relationships/hyperlink" Target="https://www.titan-tools.be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jouwweb.nl/?ref=school" TargetMode="External"/><Relationship Id="rId4" Type="http://schemas.openxmlformats.org/officeDocument/2006/relationships/hyperlink" Target="school.jouwweb.n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676652" cy="833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0227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676652" cy="8338326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1504709" y="3755184"/>
            <a:ext cx="41205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JouwWeb</a:t>
            </a:r>
            <a:endParaRPr lang="nl-NL" sz="4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63" y="3664735"/>
            <a:ext cx="924046" cy="888785"/>
          </a:xfrm>
          <a:prstGeom prst="rect">
            <a:avLst/>
          </a:prstGeom>
        </p:spPr>
      </p:pic>
      <p:sp>
        <p:nvSpPr>
          <p:cNvPr id="11" name="Tekstvak 10"/>
          <p:cNvSpPr txBox="1"/>
          <p:nvPr/>
        </p:nvSpPr>
        <p:spPr>
          <a:xfrm>
            <a:off x="580663" y="1347629"/>
            <a:ext cx="41205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Websites </a:t>
            </a:r>
            <a:br>
              <a:rPr lang="nl-NL" sz="4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nl-NL" sz="4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maken </a:t>
            </a:r>
            <a:br>
              <a:rPr lang="nl-NL" sz="4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nl-NL" sz="4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met</a:t>
            </a:r>
            <a:endParaRPr lang="nl-NL" sz="4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806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/>
          <p:cNvSpPr txBox="1"/>
          <p:nvPr/>
        </p:nvSpPr>
        <p:spPr>
          <a:xfrm>
            <a:off x="553098" y="2804064"/>
            <a:ext cx="75491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nl-NL" sz="3000" b="1" dirty="0">
                <a:solidFill>
                  <a:srgbClr val="419ED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Onderneming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01" y="330138"/>
            <a:ext cx="1046995" cy="1024953"/>
          </a:xfrm>
          <a:prstGeom prst="rect">
            <a:avLst/>
          </a:prstGeom>
        </p:spPr>
      </p:pic>
      <p:sp>
        <p:nvSpPr>
          <p:cNvPr id="15" name="Tekstvak 14"/>
          <p:cNvSpPr txBox="1"/>
          <p:nvPr/>
        </p:nvSpPr>
        <p:spPr>
          <a:xfrm>
            <a:off x="553098" y="3208245"/>
            <a:ext cx="754917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500" b="1" dirty="0">
                <a:solidFill>
                  <a:srgbClr val="419ED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(Dienst of product)</a:t>
            </a:r>
          </a:p>
        </p:txBody>
      </p:sp>
      <p:pic>
        <p:nvPicPr>
          <p:cNvPr id="6" name="Afbeelding 5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684" y="2804063"/>
            <a:ext cx="7078056" cy="2963167"/>
          </a:xfrm>
          <a:prstGeom prst="rect">
            <a:avLst/>
          </a:prstGeom>
        </p:spPr>
      </p:pic>
      <p:pic>
        <p:nvPicPr>
          <p:cNvPr id="19" name="Afbeelding 18">
            <a:hlinkClick r:id="rId4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708" y="2628772"/>
            <a:ext cx="7360008" cy="3313747"/>
          </a:xfrm>
          <a:prstGeom prst="rect">
            <a:avLst/>
          </a:prstGeom>
        </p:spPr>
      </p:pic>
      <p:pic>
        <p:nvPicPr>
          <p:cNvPr id="20" name="Afbeelding 19">
            <a:hlinkClick r:id="rId7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302" y="2594635"/>
            <a:ext cx="7506820" cy="3382020"/>
          </a:xfrm>
          <a:prstGeom prst="rect">
            <a:avLst/>
          </a:prstGeom>
        </p:spPr>
      </p:pic>
      <p:pic>
        <p:nvPicPr>
          <p:cNvPr id="22" name="Afbeelding 21">
            <a:hlinkClick r:id="rId9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398" y="2541398"/>
            <a:ext cx="7616628" cy="3488494"/>
          </a:xfrm>
          <a:prstGeom prst="rect">
            <a:avLst/>
          </a:prstGeom>
        </p:spPr>
      </p:pic>
      <p:pic>
        <p:nvPicPr>
          <p:cNvPr id="23" name="Afbeelding 22">
            <a:hlinkClick r:id="rId11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689" y="2519273"/>
            <a:ext cx="7904045" cy="3532743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931" y="1974889"/>
            <a:ext cx="8094803" cy="4073291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220" y="1996160"/>
            <a:ext cx="8120982" cy="405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334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/>
          <p:cNvSpPr txBox="1"/>
          <p:nvPr/>
        </p:nvSpPr>
        <p:spPr>
          <a:xfrm>
            <a:off x="553098" y="2792474"/>
            <a:ext cx="75491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nl-NL" sz="3000" b="1" dirty="0">
                <a:solidFill>
                  <a:srgbClr val="419ED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Onderneming</a:t>
            </a:r>
          </a:p>
        </p:txBody>
      </p:sp>
      <p:sp>
        <p:nvSpPr>
          <p:cNvPr id="13" name="Tekstvak 12"/>
          <p:cNvSpPr txBox="1"/>
          <p:nvPr/>
        </p:nvSpPr>
        <p:spPr>
          <a:xfrm>
            <a:off x="553103" y="3576814"/>
            <a:ext cx="75491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nl-NL" sz="3000" b="1" dirty="0">
                <a:solidFill>
                  <a:srgbClr val="FFC91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Portfolio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01" y="330138"/>
            <a:ext cx="1046995" cy="1024953"/>
          </a:xfrm>
          <a:prstGeom prst="rect">
            <a:avLst/>
          </a:prstGeom>
        </p:spPr>
      </p:pic>
      <p:sp>
        <p:nvSpPr>
          <p:cNvPr id="15" name="Tekstvak 14"/>
          <p:cNvSpPr txBox="1"/>
          <p:nvPr/>
        </p:nvSpPr>
        <p:spPr>
          <a:xfrm>
            <a:off x="553098" y="3196655"/>
            <a:ext cx="754917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500" b="1" dirty="0">
                <a:solidFill>
                  <a:srgbClr val="419ED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(Dienst of product)</a:t>
            </a:r>
          </a:p>
        </p:txBody>
      </p:sp>
      <p:sp>
        <p:nvSpPr>
          <p:cNvPr id="17" name="Tekstvak 16"/>
          <p:cNvSpPr txBox="1"/>
          <p:nvPr/>
        </p:nvSpPr>
        <p:spPr>
          <a:xfrm>
            <a:off x="553099" y="4053458"/>
            <a:ext cx="754917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500" b="1" dirty="0">
                <a:solidFill>
                  <a:srgbClr val="FFC91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(Werk en ervaring)</a:t>
            </a:r>
          </a:p>
        </p:txBody>
      </p:sp>
      <p:pic>
        <p:nvPicPr>
          <p:cNvPr id="3" name="Afbeelding 2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239" y="2592678"/>
            <a:ext cx="7382135" cy="3244724"/>
          </a:xfrm>
          <a:prstGeom prst="rect">
            <a:avLst/>
          </a:prstGeom>
        </p:spPr>
      </p:pic>
      <p:pic>
        <p:nvPicPr>
          <p:cNvPr id="5" name="Afbeelding 4">
            <a:hlinkClick r:id="rId6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523" y="2507749"/>
            <a:ext cx="7413851" cy="3414581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262" y="2503822"/>
            <a:ext cx="7464112" cy="3524066"/>
          </a:xfrm>
          <a:prstGeom prst="rect">
            <a:avLst/>
          </a:prstGeom>
        </p:spPr>
      </p:pic>
      <p:pic>
        <p:nvPicPr>
          <p:cNvPr id="21" name="Afbeelding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262" y="2452302"/>
            <a:ext cx="7464112" cy="3575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770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/>
          <p:cNvSpPr txBox="1"/>
          <p:nvPr/>
        </p:nvSpPr>
        <p:spPr>
          <a:xfrm>
            <a:off x="553098" y="2804049"/>
            <a:ext cx="75491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nl-NL" sz="3000" b="1" dirty="0">
                <a:solidFill>
                  <a:srgbClr val="419ED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Onderneming</a:t>
            </a:r>
          </a:p>
        </p:txBody>
      </p:sp>
      <p:sp>
        <p:nvSpPr>
          <p:cNvPr id="13" name="Tekstvak 12"/>
          <p:cNvSpPr txBox="1"/>
          <p:nvPr/>
        </p:nvSpPr>
        <p:spPr>
          <a:xfrm>
            <a:off x="553103" y="3588389"/>
            <a:ext cx="75491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nl-NL" sz="3000" b="1" dirty="0">
                <a:solidFill>
                  <a:srgbClr val="FFC91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Portfolio</a:t>
            </a:r>
          </a:p>
        </p:txBody>
      </p:sp>
      <p:sp>
        <p:nvSpPr>
          <p:cNvPr id="14" name="Tekstvak 13"/>
          <p:cNvSpPr txBox="1"/>
          <p:nvPr/>
        </p:nvSpPr>
        <p:spPr>
          <a:xfrm>
            <a:off x="553101" y="4469214"/>
            <a:ext cx="75491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nl-NL" sz="3000" b="1" dirty="0">
                <a:solidFill>
                  <a:srgbClr val="8CC54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Informatie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01" y="330138"/>
            <a:ext cx="1046995" cy="1024953"/>
          </a:xfrm>
          <a:prstGeom prst="rect">
            <a:avLst/>
          </a:prstGeom>
        </p:spPr>
      </p:pic>
      <p:sp>
        <p:nvSpPr>
          <p:cNvPr id="15" name="Tekstvak 14"/>
          <p:cNvSpPr txBox="1"/>
          <p:nvPr/>
        </p:nvSpPr>
        <p:spPr>
          <a:xfrm>
            <a:off x="553098" y="3208230"/>
            <a:ext cx="754917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500" b="1" dirty="0">
                <a:solidFill>
                  <a:srgbClr val="419ED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(Dienst of product)</a:t>
            </a:r>
          </a:p>
        </p:txBody>
      </p:sp>
      <p:sp>
        <p:nvSpPr>
          <p:cNvPr id="17" name="Tekstvak 16"/>
          <p:cNvSpPr txBox="1"/>
          <p:nvPr/>
        </p:nvSpPr>
        <p:spPr>
          <a:xfrm>
            <a:off x="553099" y="4065033"/>
            <a:ext cx="754917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500" b="1" dirty="0">
                <a:solidFill>
                  <a:srgbClr val="FFC91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(Werk en ervaring)</a:t>
            </a:r>
          </a:p>
        </p:txBody>
      </p:sp>
      <p:sp>
        <p:nvSpPr>
          <p:cNvPr id="18" name="Tekstvak 17"/>
          <p:cNvSpPr txBox="1"/>
          <p:nvPr/>
        </p:nvSpPr>
        <p:spPr>
          <a:xfrm>
            <a:off x="553100" y="4954161"/>
            <a:ext cx="754917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500" b="1" dirty="0">
                <a:solidFill>
                  <a:srgbClr val="8CC54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(Kennis en nieuws)</a:t>
            </a:r>
          </a:p>
        </p:txBody>
      </p:sp>
      <p:pic>
        <p:nvPicPr>
          <p:cNvPr id="2" name="Afbeelding 1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662" y="2114574"/>
            <a:ext cx="7413603" cy="3501628"/>
          </a:xfrm>
          <a:prstGeom prst="rect">
            <a:avLst/>
          </a:prstGeom>
        </p:spPr>
      </p:pic>
      <p:pic>
        <p:nvPicPr>
          <p:cNvPr id="12" name="Afbeelding 11">
            <a:hlinkClick r:id="rId6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472" y="2033745"/>
            <a:ext cx="7413598" cy="4087616"/>
          </a:xfrm>
          <a:prstGeom prst="rect">
            <a:avLst/>
          </a:prstGeom>
        </p:spPr>
      </p:pic>
      <p:pic>
        <p:nvPicPr>
          <p:cNvPr id="7" name="Afbeelding 6">
            <a:hlinkClick r:id="rId8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660" y="1941372"/>
            <a:ext cx="7823903" cy="3848031"/>
          </a:xfrm>
          <a:prstGeom prst="rect">
            <a:avLst/>
          </a:prstGeom>
        </p:spPr>
      </p:pic>
      <p:pic>
        <p:nvPicPr>
          <p:cNvPr id="16" name="Afbeelding 15">
            <a:hlinkClick r:id="rId10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660" y="1941372"/>
            <a:ext cx="7827551" cy="4041623"/>
          </a:xfrm>
          <a:prstGeom prst="rect">
            <a:avLst/>
          </a:prstGeom>
        </p:spPr>
      </p:pic>
      <p:pic>
        <p:nvPicPr>
          <p:cNvPr id="19" name="Afbeelding 18">
            <a:hlinkClick r:id="rId10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159" y="1885078"/>
            <a:ext cx="7942904" cy="3741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865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01" y="330138"/>
            <a:ext cx="1046995" cy="1024953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134" y="1355091"/>
            <a:ext cx="8302782" cy="465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9137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01" y="330138"/>
            <a:ext cx="1046995" cy="1024953"/>
          </a:xfrm>
          <a:prstGeom prst="rect">
            <a:avLst/>
          </a:prstGeom>
        </p:spPr>
      </p:pic>
      <p:pic>
        <p:nvPicPr>
          <p:cNvPr id="3" name="Afbeelding 2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994" y="1542888"/>
            <a:ext cx="8743306" cy="3253153"/>
          </a:xfrm>
          <a:prstGeom prst="rect">
            <a:avLst/>
          </a:prstGeom>
        </p:spPr>
      </p:pic>
      <p:sp>
        <p:nvSpPr>
          <p:cNvPr id="16" name="Tekstvak 15">
            <a:hlinkClick r:id="rId6" action="ppaction://hlinkfile"/>
          </p:cNvPr>
          <p:cNvSpPr txBox="1"/>
          <p:nvPr/>
        </p:nvSpPr>
        <p:spPr>
          <a:xfrm>
            <a:off x="553094" y="4796041"/>
            <a:ext cx="106991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000" b="1" u="sng" dirty="0">
                <a:solidFill>
                  <a:srgbClr val="419ED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School.JouwWeb.nl</a:t>
            </a:r>
            <a:r>
              <a:rPr lang="nl-NL" sz="3000" b="1" dirty="0">
                <a:solidFill>
                  <a:srgbClr val="419ED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nl-NL" sz="1500" b="1" dirty="0">
                <a:solidFill>
                  <a:srgbClr val="419ED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(Hier staan de opdrachten)</a:t>
            </a:r>
          </a:p>
        </p:txBody>
      </p:sp>
      <p:sp>
        <p:nvSpPr>
          <p:cNvPr id="10" name="Tekstvak 9">
            <a:hlinkClick r:id="rId7"/>
          </p:cNvPr>
          <p:cNvSpPr txBox="1"/>
          <p:nvPr/>
        </p:nvSpPr>
        <p:spPr>
          <a:xfrm>
            <a:off x="553094" y="5737518"/>
            <a:ext cx="106991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000" b="1" u="sng" dirty="0">
                <a:solidFill>
                  <a:srgbClr val="419ED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www.jouwweb.nl/?ref=school</a:t>
            </a:r>
            <a:r>
              <a:rPr lang="nl-NL" sz="3000" b="1" dirty="0">
                <a:solidFill>
                  <a:srgbClr val="419ED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nl-NL" sz="1500" b="1" dirty="0">
                <a:solidFill>
                  <a:srgbClr val="419ED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(Hier werk je de opdrachten uit)</a:t>
            </a:r>
          </a:p>
        </p:txBody>
      </p:sp>
    </p:spTree>
    <p:extLst>
      <p:ext uri="{BB962C8B-B14F-4D97-AF65-F5344CB8AC3E}">
        <p14:creationId xmlns:p14="http://schemas.microsoft.com/office/powerpoint/2010/main" val="23905618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676652" cy="8338326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1504709" y="3755184"/>
            <a:ext cx="41205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JouwWeb</a:t>
            </a:r>
            <a:endParaRPr lang="nl-NL" sz="4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63" y="3664735"/>
            <a:ext cx="924046" cy="888785"/>
          </a:xfrm>
          <a:prstGeom prst="rect">
            <a:avLst/>
          </a:prstGeom>
        </p:spPr>
      </p:pic>
      <p:sp>
        <p:nvSpPr>
          <p:cNvPr id="11" name="Tekstvak 10"/>
          <p:cNvSpPr txBox="1"/>
          <p:nvPr/>
        </p:nvSpPr>
        <p:spPr>
          <a:xfrm>
            <a:off x="580663" y="1347629"/>
            <a:ext cx="41205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Websites </a:t>
            </a:r>
            <a:br>
              <a:rPr lang="nl-NL" sz="4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nl-NL" sz="4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maken </a:t>
            </a:r>
            <a:br>
              <a:rPr lang="nl-NL" sz="4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nl-NL" sz="4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met</a:t>
            </a:r>
            <a:endParaRPr lang="nl-NL" sz="4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Afbeelding 4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160"/>
            <a:ext cx="13872252" cy="7232468"/>
          </a:xfrm>
          <a:prstGeom prst="rect">
            <a:avLst/>
          </a:prstGeom>
        </p:spPr>
      </p:pic>
      <p:pic>
        <p:nvPicPr>
          <p:cNvPr id="12" name="Afbeelding 11">
            <a:hlinkClick r:id="rId7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90" y="0"/>
            <a:ext cx="12204790" cy="7232468"/>
          </a:xfrm>
          <a:prstGeom prst="rect">
            <a:avLst/>
          </a:prstGeom>
        </p:spPr>
      </p:pic>
      <p:pic>
        <p:nvPicPr>
          <p:cNvPr id="6" name="Afbeelding 5">
            <a:hlinkClick r:id="rId9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1087" y="0"/>
            <a:ext cx="16042005" cy="723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07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01" y="330138"/>
            <a:ext cx="1046995" cy="1024953"/>
          </a:xfrm>
          <a:prstGeom prst="rect">
            <a:avLst/>
          </a:prstGeom>
        </p:spPr>
      </p:pic>
      <p:sp>
        <p:nvSpPr>
          <p:cNvPr id="16" name="Tekstvak 15">
            <a:hlinkClick r:id="rId4" action="ppaction://hlinkfile"/>
          </p:cNvPr>
          <p:cNvSpPr txBox="1"/>
          <p:nvPr/>
        </p:nvSpPr>
        <p:spPr>
          <a:xfrm>
            <a:off x="553094" y="1360546"/>
            <a:ext cx="1069910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>
                <a:solidFill>
                  <a:srgbClr val="419ED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Later verder werken? </a:t>
            </a:r>
            <a:br>
              <a:rPr lang="nl-NL" sz="4000" b="1" dirty="0">
                <a:solidFill>
                  <a:srgbClr val="419ED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br>
              <a:rPr lang="nl-NL" sz="4000" b="1" dirty="0">
                <a:solidFill>
                  <a:srgbClr val="419ED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nl-NL" sz="4000" b="1" dirty="0">
                <a:solidFill>
                  <a:srgbClr val="419ED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 </a:t>
            </a:r>
            <a:br>
              <a:rPr lang="nl-NL" sz="4000" b="1" dirty="0">
                <a:solidFill>
                  <a:srgbClr val="419ED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br>
              <a:rPr lang="nl-NL" sz="4000" b="1" dirty="0">
                <a:solidFill>
                  <a:srgbClr val="419ED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nl-NL" sz="4000" b="1" dirty="0">
                <a:solidFill>
                  <a:srgbClr val="419ED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een nieuwe website maken?</a:t>
            </a:r>
          </a:p>
        </p:txBody>
      </p:sp>
      <p:sp>
        <p:nvSpPr>
          <p:cNvPr id="10" name="Tekstvak 9">
            <a:hlinkClick r:id="rId5"/>
          </p:cNvPr>
          <p:cNvSpPr txBox="1"/>
          <p:nvPr/>
        </p:nvSpPr>
        <p:spPr>
          <a:xfrm>
            <a:off x="553094" y="5331118"/>
            <a:ext cx="106991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000" b="1" u="sng" dirty="0">
                <a:solidFill>
                  <a:srgbClr val="419ED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www.jouwweb.nl/?ref=school</a:t>
            </a:r>
            <a:endParaRPr lang="nl-NL" sz="1500" b="1" dirty="0">
              <a:solidFill>
                <a:srgbClr val="419ED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11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0" grpId="0"/>
    </p:bld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11240</TotalTime>
  <Words>148</Words>
  <Application>Microsoft Office PowerPoint</Application>
  <PresentationFormat>Breedbeeld</PresentationFormat>
  <Paragraphs>41</Paragraphs>
  <Slides>9</Slides>
  <Notes>9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Segoe UI</vt:lpstr>
      <vt:lpstr>Wingdings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Theron Garay</dc:creator>
  <cp:lastModifiedBy>Theron Garay</cp:lastModifiedBy>
  <cp:revision>70</cp:revision>
  <dcterms:created xsi:type="dcterms:W3CDTF">2017-04-19T08:13:18Z</dcterms:created>
  <dcterms:modified xsi:type="dcterms:W3CDTF">2017-05-23T12:56:55Z</dcterms:modified>
</cp:coreProperties>
</file>